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3"/>
    <p:restoredTop sz="94628"/>
  </p:normalViewPr>
  <p:slideViewPr>
    <p:cSldViewPr snapToGrid="0">
      <p:cViewPr varScale="1">
        <p:scale>
          <a:sx n="114" d="100"/>
          <a:sy n="114" d="100"/>
        </p:scale>
        <p:origin x="18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97314-133C-1D00-C683-43301510A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F5097-619A-9F43-F45A-58FF48C4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50B4B-D5B6-F449-3384-F3E590F8F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779AD-E3F0-DA51-8CF9-930B7822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98401-176C-2199-AD02-46D9ACE20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16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15B7-6538-A499-CCDC-F104221E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222B2-7501-5AFF-DD3B-8584A29FA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814C7-3692-A28B-AA6A-A4E36F081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DAF93-6348-FEE8-6966-9ECD79532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168AF-46A3-167D-287E-C6A19D6BD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14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960827-F3E9-8EE2-DD2C-B0EC520353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FD137C-1A47-CEDC-286A-2264ACEFE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9023A-7F57-7D10-7D0D-88CD8155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D34FB-9F28-0DC2-AFA1-FA20DD9A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504C5-2DE1-2676-E0E3-C87BBA7CC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4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836D1-229C-D33E-CA3F-84668C75D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373EA-7F37-BB67-7788-9C5483DBB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0B597-2DCD-FBBF-CA82-D5BD83339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97FEC-AEAB-2A2F-7E9A-D7079F455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94E75-B04A-470D-E85A-48FAD2A3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7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3F94E-7AA8-28F4-F988-8922D1AB0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99F06-052C-FDFB-58F7-7AD95F184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C8BD3-B10E-313D-D41D-D022396A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476B4-9C5F-7F06-BA83-D9A1CCCD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10C90-A335-D185-0236-6F6C7527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6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31EAA-D6A9-1558-3E96-99EFC5F6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F6D0D-DD53-E53B-E0F3-225F03ED7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7333FF-5C52-B842-2C5E-81371ED3D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A7733-CAEA-46B2-B269-287E0FE8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B835FD-5307-BB10-B3F5-AB451665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6D543-041C-D6CC-D609-A159131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DA9D0-3AAD-3C6B-5D44-B3343C38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64151-4903-B97A-AD00-0AFBE90FE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5D85F5-1C01-96B0-324C-AA4F71F26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8DDCA-2A0D-239C-94BC-D2876D1EA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4ADF42-BCCC-9D5D-F0C9-42D7F65D49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EE2BCE-B7CF-83ED-9909-C98DCCC39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D38222-F079-A802-AD4F-E0A7CDD93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BD5143-6080-DAAB-3A97-B97C0793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70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34F6B-B4ED-3049-5AAA-7EE8D777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918BC-15BE-A587-96C4-6D4010D63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757CF9-779A-2F2B-E225-10CEC9DAC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5515E1-263E-1DEC-D71C-DCD6F13C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2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258CA-4ABF-CE81-FFAC-1E40AE84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6DC8DE-5F40-CD02-37C4-0C531BC89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3E5AF-14AD-B867-75D1-C65952EC2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2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55515-641F-C44D-2517-6841CC261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5D0D4-FFE9-0B61-ED4C-CE748264B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DCA0D3-5AA1-1B24-47A5-E63C74F7C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30BDAE-7679-4779-2B99-751E68D89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C6E71-C674-6627-F81B-E52C8047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3BAD7-6BD6-1E9A-EBC2-FC5E0361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5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9D0C-BFAC-BDAB-3994-9CB21A3D1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A7EE9-1319-C5DA-2F6B-6886EBFE3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1B735-9BA6-8740-2B0C-9A35D0F14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35924-7B76-F568-75BD-3560ECEF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8B80F-1067-D31C-0227-2985E6D83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4D5A3-1724-9AF3-A241-B5C33FB3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22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62E6B-49EF-845E-9261-E8BF1BDD7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10B20-2324-C25F-73F6-BF3CAC4F3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DE929-6692-5845-4915-351180FB4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E6762-E686-354A-8088-1E23CBC810C6}" type="datetimeFigureOut">
              <a:rPr lang="en-US" smtClean="0"/>
              <a:t>6/10/25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2AE54-4A3D-A8BF-B485-2338EFB1AD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8FEF36-26AF-0757-A5F1-52F1394CE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34CC-5142-E240-9A3B-105C45DAE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7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-portail.nserc-crsng.gc.c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chol-slo@nserc-crsng.gc.ca" TargetMode="External"/><Relationship Id="rId2" Type="http://schemas.openxmlformats.org/officeDocument/2006/relationships/hyperlink" Target="mailto:support-soutien@cihr-irsc.gc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ellowships@sshrc-crsh.gc.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029C-696A-E148-AC30-AEF98F74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Stays the Same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232D8-3C5F-679B-4E36-B1B26F388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Masters level award process (including deadlines, eligibility, and application method) are all the same as last year</a:t>
            </a:r>
          </a:p>
          <a:p>
            <a:r>
              <a:rPr lang="en-US" dirty="0"/>
              <a:t>The Michael Smith Foreign Study Supplement has not changed</a:t>
            </a:r>
          </a:p>
          <a:p>
            <a:r>
              <a:rPr lang="en-US" dirty="0"/>
              <a:t>Some agency-specific, special funding elements continue: see individual agency pages for details</a:t>
            </a:r>
          </a:p>
        </p:txBody>
      </p:sp>
    </p:spTree>
    <p:extLst>
      <p:ext uri="{BB962C8B-B14F-4D97-AF65-F5344CB8AC3E}">
        <p14:creationId xmlns:p14="http://schemas.microsoft.com/office/powerpoint/2010/main" val="19242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B16EF-B7CC-A4FE-6B8F-C629A385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What’s New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19E40-2F19-DE7D-FB49-BAE9BBCC5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93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CA" b="0" i="0" dirty="0">
                <a:solidFill>
                  <a:srgbClr val="000000"/>
                </a:solidFill>
                <a:effectLst/>
              </a:rPr>
              <a:t>The Vanier Canada Graduate Scholarships (results released April 2025) and the Banting Postdoctoral Fellowships (results February 2025), are now phased-out</a:t>
            </a:r>
          </a:p>
          <a:p>
            <a:r>
              <a:rPr lang="en-CA" dirty="0">
                <a:solidFill>
                  <a:srgbClr val="000000"/>
                </a:solidFill>
              </a:rPr>
              <a:t>New names: all awards are now called </a:t>
            </a:r>
            <a:r>
              <a:rPr lang="en-CA" b="1" dirty="0">
                <a:solidFill>
                  <a:srgbClr val="000000"/>
                </a:solidFill>
              </a:rPr>
              <a:t>Canada Graduate Research Scholarship</a:t>
            </a:r>
            <a:endParaRPr lang="en-CA" dirty="0">
              <a:solidFill>
                <a:srgbClr val="000000"/>
              </a:solidFill>
            </a:endParaRPr>
          </a:p>
          <a:p>
            <a:pPr algn="l"/>
            <a:r>
              <a:rPr lang="en-CA" b="0" i="0" dirty="0">
                <a:solidFill>
                  <a:srgbClr val="000000"/>
                </a:solidFill>
                <a:effectLst/>
              </a:rPr>
              <a:t>Number and amount of graduate scholarships have increased</a:t>
            </a:r>
          </a:p>
          <a:p>
            <a:pPr lvl="1"/>
            <a:r>
              <a:rPr lang="en-CA" sz="2800" dirty="0">
                <a:effectLst/>
              </a:rPr>
              <a:t>300 additional awards at the master’s level ($27,000/year for up to one year)</a:t>
            </a:r>
          </a:p>
          <a:p>
            <a:pPr lvl="1"/>
            <a:r>
              <a:rPr lang="en-CA" sz="2800" dirty="0">
                <a:effectLst/>
              </a:rPr>
              <a:t>1,200 additional awards at the doctoral level ($40,000/year for up to three years)</a:t>
            </a:r>
          </a:p>
          <a:p>
            <a:pPr lvl="1"/>
            <a:r>
              <a:rPr lang="en-CA" sz="2800" dirty="0">
                <a:effectLst/>
              </a:rPr>
              <a:t>220 additional awards at the postdoctoral level ($70,000/year </a:t>
            </a:r>
            <a:r>
              <a:rPr lang="en-CA" sz="2800">
                <a:effectLst/>
              </a:rPr>
              <a:t>for two years</a:t>
            </a:r>
            <a:r>
              <a:rPr lang="en-CA" sz="2800"/>
              <a:t>)</a:t>
            </a:r>
            <a:endParaRPr lang="en-CA" sz="2800" dirty="0"/>
          </a:p>
          <a:p>
            <a:pPr marL="0" indent="0">
              <a:buNone/>
            </a:pPr>
            <a:r>
              <a:rPr lang="en-CA" b="1" i="0" dirty="0">
                <a:solidFill>
                  <a:srgbClr val="000000"/>
                </a:solidFill>
                <a:effectLst/>
              </a:rPr>
              <a:t>Doctoral level awards have significant changes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21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333FD-0C7B-0E3D-5052-0855A1C2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Some Specific Changes: Doctoral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6318C-9E7A-9D32-8F1B-273649A05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effectLst/>
              </a:rPr>
              <a:t>Open to international students that are </a:t>
            </a:r>
            <a:r>
              <a:rPr lang="en-CA" b="1" dirty="0">
                <a:effectLst/>
              </a:rPr>
              <a:t>currently enrolled</a:t>
            </a:r>
            <a:r>
              <a:rPr lang="en-CA" dirty="0">
                <a:effectLst/>
              </a:rPr>
              <a:t> in a doctoral program of study at an eligible Canadian institution at the time of application.</a:t>
            </a:r>
          </a:p>
          <a:p>
            <a:r>
              <a:rPr lang="en-CA" dirty="0">
                <a:effectLst/>
              </a:rPr>
              <a:t>Up to 15% of all doctoral awards will be awarded to international applicants, and they </a:t>
            </a:r>
            <a:r>
              <a:rPr lang="en-CA" b="1" dirty="0">
                <a:effectLst/>
              </a:rPr>
              <a:t>may only hold the award in Canada</a:t>
            </a:r>
            <a:r>
              <a:rPr lang="en-CA" dirty="0">
                <a:effectLst/>
              </a:rPr>
              <a:t>.</a:t>
            </a:r>
          </a:p>
          <a:p>
            <a:r>
              <a:rPr lang="en-CA" dirty="0">
                <a:effectLst/>
              </a:rPr>
              <a:t>Up to 20% of all doctoral awards would be eligible to be held abroad.</a:t>
            </a:r>
          </a:p>
          <a:p>
            <a:r>
              <a:rPr lang="en-CA" dirty="0">
                <a:effectLst/>
              </a:rPr>
              <a:t>Institutions will continue to be able to submit additional applications from Indigenous students above their quota.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03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4666-269E-ACFA-080C-4166A866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Some Specific Changes: Doctoral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B3F5B-3215-4E27-DD36-694D4B3C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effectLst/>
              </a:rPr>
              <a:t>Eligibility window has increased from 24 to 36 months of full-time equivalent study completed in program.</a:t>
            </a:r>
          </a:p>
          <a:p>
            <a:r>
              <a:rPr lang="en-CA" dirty="0"/>
              <a:t>For SSHRC and NSERC, there are no longer two tiers of doctoral funding </a:t>
            </a:r>
            <a:endParaRPr lang="en-CA" dirty="0">
              <a:effectLst/>
            </a:endParaRPr>
          </a:p>
          <a:p>
            <a:r>
              <a:rPr lang="en-US" dirty="0"/>
              <a:t>Selection Criteria now mirror the former Vanier criteria:</a:t>
            </a:r>
          </a:p>
          <a:p>
            <a:pPr lvl="1"/>
            <a:r>
              <a:rPr lang="en-CA" sz="2800" dirty="0">
                <a:effectLst/>
              </a:rPr>
              <a:t>Relevant experience and achievements obtained within and beyond academia (50%) </a:t>
            </a:r>
          </a:p>
          <a:p>
            <a:pPr lvl="1"/>
            <a:r>
              <a:rPr lang="en-CA" sz="2800" dirty="0">
                <a:effectLst/>
              </a:rPr>
              <a:t>Research Potential (50%)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5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4666-269E-ACFA-080C-4166A866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CGRS Masters Fellowship 2025 </a:t>
            </a:r>
            <a:br>
              <a:rPr lang="en-US" b="1" dirty="0"/>
            </a:br>
            <a:r>
              <a:rPr lang="en-US" b="1" dirty="0"/>
              <a:t>Dates and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B3F5B-3215-4E27-DD36-694D4B3C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Fall, 2025: </a:t>
            </a:r>
            <a:r>
              <a:rPr lang="en-US" sz="3000" dirty="0"/>
              <a:t>SGS information session for Masters applicants</a:t>
            </a:r>
          </a:p>
          <a:p>
            <a:r>
              <a:rPr lang="en-US" sz="3000" b="1" dirty="0"/>
              <a:t>December 1, 2025 (before 8:00 pm ET): </a:t>
            </a:r>
            <a:r>
              <a:rPr lang="en-US" sz="3000" dirty="0"/>
              <a:t>Complete applications must be submitted by the deadline using the </a:t>
            </a:r>
            <a:r>
              <a:rPr lang="en-US" sz="3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Research Portal</a:t>
            </a:r>
            <a:r>
              <a:rPr lang="en-US" sz="3000" dirty="0"/>
              <a:t>. </a:t>
            </a:r>
          </a:p>
          <a:p>
            <a:r>
              <a:rPr lang="en-US" sz="3000" b="1" dirty="0"/>
              <a:t>April 1, 2026:</a:t>
            </a:r>
            <a:r>
              <a:rPr lang="en-US" sz="3000" dirty="0"/>
              <a:t>  Offers of awards will be available in the </a:t>
            </a:r>
            <a:r>
              <a:rPr lang="en-US" sz="3000" u="sng" dirty="0">
                <a:hlinkClick r:id="rId2"/>
              </a:rPr>
              <a:t>Research Portal</a:t>
            </a:r>
            <a:r>
              <a:rPr lang="en-US" sz="3000" dirty="0"/>
              <a:t> as of April 1. Alternate offers may be made up until January 31 of the next calendar year. 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9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4666-269E-ACFA-080C-4166A866C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CGRS Doctoral Fellowship 2025 </a:t>
            </a:r>
            <a:br>
              <a:rPr lang="en-US" b="1" dirty="0"/>
            </a:br>
            <a:r>
              <a:rPr lang="en-US" b="1" dirty="0"/>
              <a:t>Dates and Deadlines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B3F5B-3215-4E27-DD36-694D4B3C0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July 29, 2025</a:t>
            </a:r>
            <a:r>
              <a:rPr lang="en-US" dirty="0"/>
              <a:t>: Information Session for Applicants</a:t>
            </a:r>
          </a:p>
          <a:p>
            <a:r>
              <a:rPr lang="en-US" b="1" dirty="0"/>
              <a:t>September 18, 2025: </a:t>
            </a:r>
            <a:r>
              <a:rPr lang="en-US" dirty="0"/>
              <a:t>Deadline for submission of complete CGS-D application packages. </a:t>
            </a:r>
          </a:p>
          <a:p>
            <a:r>
              <a:rPr lang="en-US" b="1" dirty="0"/>
              <a:t>November 21, 2025</a:t>
            </a:r>
            <a:r>
              <a:rPr lang="en-US" dirty="0"/>
              <a:t>: SGS submits selected applications to the appropriate Tri-Council.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6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7168-8AC0-2365-31DF-25005727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Program Specific 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35781-1D3D-048F-5C51-015DC351F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/>
              <a:t>  CIHR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support-soutien@cihr-irsc.gc.ca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NSERC:  </a:t>
            </a:r>
            <a:r>
              <a:rPr lang="en-US" dirty="0">
                <a:hlinkClick r:id="rId3"/>
              </a:rPr>
              <a:t>schol-slo@nserc-crsng.gc.ca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SSHRC: </a:t>
            </a:r>
            <a:r>
              <a:rPr lang="en-US" dirty="0">
                <a:hlinkClick r:id="rId4"/>
              </a:rPr>
              <a:t>fellowships@sshrc-crsh.gc.ca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44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454</Words>
  <Application>Microsoft Macintosh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What Stays the Same</vt:lpstr>
      <vt:lpstr>What’s New</vt:lpstr>
      <vt:lpstr>Some Specific Changes: Doctoral Level</vt:lpstr>
      <vt:lpstr>Some Specific Changes: Doctoral Level</vt:lpstr>
      <vt:lpstr>CGRS Masters Fellowship 2025  Dates and Deadlines</vt:lpstr>
      <vt:lpstr>CGRS Doctoral Fellowship 2025  Dates and Deadlines</vt:lpstr>
      <vt:lpstr>Program Specific 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Stays the Same</dc:title>
  <dc:creator>Farquharson, Danine</dc:creator>
  <cp:lastModifiedBy>Farquharson, Danine</cp:lastModifiedBy>
  <cp:revision>8</cp:revision>
  <dcterms:created xsi:type="dcterms:W3CDTF">2025-06-06T12:46:58Z</dcterms:created>
  <dcterms:modified xsi:type="dcterms:W3CDTF">2025-06-10T13:40:16Z</dcterms:modified>
</cp:coreProperties>
</file>